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4" r:id="rId2"/>
    <p:sldId id="459" r:id="rId3"/>
    <p:sldId id="463" r:id="rId4"/>
    <p:sldId id="462" r:id="rId5"/>
    <p:sldId id="442" r:id="rId6"/>
    <p:sldId id="461" r:id="rId7"/>
    <p:sldId id="464" r:id="rId8"/>
    <p:sldId id="457" r:id="rId9"/>
    <p:sldId id="458" r:id="rId10"/>
    <p:sldId id="460" r:id="rId11"/>
    <p:sldId id="465" r:id="rId12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2" userDrawn="1">
          <p15:clr>
            <a:srgbClr val="A4A3A4"/>
          </p15:clr>
        </p15:guide>
        <p15:guide id="2" pos="2842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  <p15:guide id="4" orient="horz" pos="3702" userDrawn="1">
          <p15:clr>
            <a:srgbClr val="A4A3A4"/>
          </p15:clr>
        </p15:guide>
        <p15:guide id="5" pos="6743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bert" initials="s" lastIdx="2" clrIdx="0"/>
  <p:cmAuthor id="1" name="Blessing, Timo" initials="BT" lastIdx="2" clrIdx="1">
    <p:extLst/>
  </p:cmAuthor>
  <p:cmAuthor id="2" name="Saß, Karl Ulrich, M.A. Mag. rer. publ." initials="SKUMMrp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548"/>
    <a:srgbClr val="4C4F54"/>
    <a:srgbClr val="FFFFFF"/>
    <a:srgbClr val="00689D"/>
    <a:srgbClr val="85ADC1"/>
    <a:srgbClr val="E6E7E7"/>
    <a:srgbClr val="466976"/>
    <a:srgbClr val="B0B3B8"/>
    <a:srgbClr val="628A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767" autoAdjust="0"/>
  </p:normalViewPr>
  <p:slideViewPr>
    <p:cSldViewPr snapToObjects="1">
      <p:cViewPr>
        <p:scale>
          <a:sx n="66" d="100"/>
          <a:sy n="66" d="100"/>
        </p:scale>
        <p:origin x="-212" y="-43"/>
      </p:cViewPr>
      <p:guideLst>
        <p:guide orient="horz" pos="1362"/>
        <p:guide orient="horz" pos="1638"/>
        <p:guide orient="horz" pos="3702"/>
        <p:guide orient="horz" pos="981"/>
        <p:guide pos="2842"/>
        <p:guide pos="6743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2964" y="84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30" y="420503"/>
            <a:ext cx="5356316" cy="4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877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99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31" y="9301054"/>
            <a:ext cx="1318624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50A0FB45-B9EF-4478-9FDA-0437B7985982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450" y="9301054"/>
            <a:ext cx="4424783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96" y="9301054"/>
            <a:ext cx="664032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905" y="391211"/>
            <a:ext cx="920519" cy="453247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8" y="194742"/>
            <a:ext cx="6421600" cy="15682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6" tIns="45667" rIns="91336" bIns="45667" anchor="ctr"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8" y="391207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1336" tIns="45667" rIns="91336" bIns="45667"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8" y="9223500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1336" tIns="45667" rIns="91336" bIns="45667"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55" y="844454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1336" tIns="45667" rIns="91336" bIns="45667"/>
          <a:lstStyle/>
          <a:p>
            <a:endParaRPr lang="de-DE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045" y="391209"/>
            <a:ext cx="926813" cy="45669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251" y="9428589"/>
            <a:ext cx="160500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6" tIns="45667" rIns="91336" bIns="45667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99"/>
              </a:lnSpc>
              <a:defRPr sz="1000">
                <a:latin typeface="Stafford" pitchFamily="2" charset="0"/>
              </a:defRPr>
            </a:lvl1pPr>
          </a:lstStyle>
          <a:p>
            <a:fld id="{DC509863-A01C-40B9-9D81-D873CD2AC8C6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1001713"/>
            <a:ext cx="5929313" cy="3335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827" y="4651394"/>
            <a:ext cx="6420025" cy="46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6" tIns="45667" rIns="91336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2260" y="9428589"/>
            <a:ext cx="406916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6" tIns="45667" rIns="91336" bIns="45667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99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1424" y="9428589"/>
            <a:ext cx="9346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6" tIns="45667" rIns="91336" bIns="45667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299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30" y="420507"/>
            <a:ext cx="5356316" cy="4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877" tIns="0" rIns="0" bIns="0" anchor="ctr"/>
          <a:lstStyle/>
          <a:p>
            <a:pPr>
              <a:lnSpc>
                <a:spcPts val="1299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828" y="194742"/>
            <a:ext cx="6421600" cy="15682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36" tIns="45667" rIns="91336" bIns="45667" anchor="ctr"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828" y="391207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1336" tIns="45667" rIns="91336" bIns="45667"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828" y="847901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1336" tIns="45667" rIns="91336" bIns="45667"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828" y="9428583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1336" tIns="45667" rIns="91336" bIns="45667"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255" y="4454924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1336" tIns="45667" rIns="91336" bIns="45667"/>
          <a:lstStyle/>
          <a:p>
            <a:endParaRPr lang="de-DE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095" indent="-2854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685" indent="-2283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359" indent="-2283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035" indent="-2283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709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383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058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732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2DE516-8A1A-424F-9850-9A7D9D08F2F9}" type="datetime4">
              <a:rPr lang="de-DE" smtClean="0">
                <a:latin typeface="Stafford" pitchFamily="2" charset="0"/>
              </a:rPr>
              <a:t>16. November 2020</a:t>
            </a:fld>
            <a:endParaRPr lang="de-DE">
              <a:latin typeface="Stafford" pitchFamily="2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095" indent="-2854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685" indent="-2283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359" indent="-2283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035" indent="-2283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709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383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058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732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Stafford" pitchFamily="2" charset="0"/>
              </a:rPr>
              <a:t>|  Fachbereich  -  Dekanat | Absolventenfeier SS 2012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095" indent="-2854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685" indent="-2283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8359" indent="-2283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035" indent="-2283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709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383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058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732" indent="-228337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Stafford" pitchFamily="2" charset="0"/>
              </a:rPr>
              <a:t>|  </a:t>
            </a:r>
            <a:fld id="{CB5420F2-BEFB-4935-ABB8-F884B5F216C1}" type="slidenum">
              <a:rPr lang="de-DE" smtClean="0">
                <a:latin typeface="Stafford" pitchFamily="2" charset="0"/>
              </a:rPr>
              <a:pPr eaLnBrk="1" hangingPunct="1"/>
              <a:t>1</a:t>
            </a:fld>
            <a:endParaRPr lang="de-DE">
              <a:latin typeface="Stafford" pitchFamily="2" charset="0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1001713"/>
            <a:ext cx="5929313" cy="3335337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81050" y="969963"/>
            <a:ext cx="5734050" cy="3225800"/>
          </a:xfrm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4301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23117-EED2-4A24-9106-C964B5FB97EE}" type="datetime4">
              <a:rPr lang="de-DE" smtClean="0">
                <a:latin typeface="Stafford" pitchFamily="2" charset="0"/>
              </a:rPr>
              <a:t>16. November 2020</a:t>
            </a:fld>
            <a:endParaRPr lang="de-DE">
              <a:latin typeface="Stafford" pitchFamily="2" charset="0"/>
            </a:endParaRPr>
          </a:p>
        </p:txBody>
      </p:sp>
      <p:sp>
        <p:nvSpPr>
          <p:cNvPr id="4301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Stafford" pitchFamily="2" charset="0"/>
              </a:rPr>
              <a:t>|  </a:t>
            </a:r>
          </a:p>
        </p:txBody>
      </p:sp>
      <p:sp>
        <p:nvSpPr>
          <p:cNvPr id="4301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Stafford" pitchFamily="2" charset="0"/>
              </a:rPr>
              <a:t>|  </a:t>
            </a:r>
            <a:fld id="{8488E860-697A-40E3-9FDF-3C5296153697}" type="slidenum">
              <a:rPr lang="de-DE" smtClean="0">
                <a:latin typeface="Stafford" pitchFamily="2" charset="0"/>
              </a:rPr>
              <a:pPr eaLnBrk="1" hangingPunct="1"/>
              <a:t>3</a:t>
            </a:fld>
            <a:endParaRPr lang="de-DE">
              <a:latin typeface="Staffo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4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AECD0B-187D-4CAB-B418-CC4634465199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51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DD8F67-6B16-4067-9676-F433D163B982}" type="datetime4">
              <a:rPr lang="de-DE" smtClean="0"/>
              <a:t>16. November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55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 userDrawn="1"/>
        </p:nvSpPr>
        <p:spPr bwMode="auto">
          <a:xfrm>
            <a:off x="-4710" y="385494"/>
            <a:ext cx="12191999" cy="2069878"/>
          </a:xfrm>
          <a:prstGeom prst="rect">
            <a:avLst/>
          </a:prstGeom>
          <a:solidFill>
            <a:srgbClr val="0068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dirty="0">
              <a:latin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-4709" y="0"/>
            <a:ext cx="12192000" cy="189000"/>
          </a:xfrm>
          <a:prstGeom prst="rect">
            <a:avLst/>
          </a:prstGeom>
          <a:solidFill>
            <a:srgbClr val="00689D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 dirty="0">
              <a:latin typeface="Tahoma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-4709" y="319925"/>
            <a:ext cx="12192000" cy="45719"/>
          </a:xfrm>
          <a:prstGeom prst="rect">
            <a:avLst/>
          </a:prstGeom>
          <a:solidFill>
            <a:srgbClr val="00689D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 dirty="0">
              <a:latin typeface="Tahoma" pitchFamily="34" charset="0"/>
            </a:endParaRPr>
          </a:p>
        </p:txBody>
      </p:sp>
      <p:pic>
        <p:nvPicPr>
          <p:cNvPr id="2050" name="Picture 2" descr="Team:TU Darmstadt - 2016.igem.or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999" y="810027"/>
            <a:ext cx="2302379" cy="8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0000" y="493808"/>
            <a:ext cx="8856165" cy="8382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64000" y="1620000"/>
            <a:ext cx="11521280" cy="4689320"/>
          </a:xfrm>
        </p:spPr>
        <p:txBody>
          <a:bodyPr/>
          <a:lstStyle>
            <a:lvl1pPr marL="179996" indent="0">
              <a:defRPr b="1"/>
            </a:lvl1pPr>
            <a:lvl2pPr marL="179996" indent="251994">
              <a:buSzPct val="125000"/>
              <a:buFont typeface="Arial" pitchFamily="34" charset="0"/>
              <a:buChar char="•"/>
              <a:defRPr/>
            </a:lvl2pPr>
            <a:lvl3pPr marL="575986" indent="-215995">
              <a:buFont typeface="Arial" pitchFamily="34" charset="0"/>
              <a:buChar char="•"/>
              <a:defRPr/>
            </a:lvl3pPr>
            <a:lvl4pPr marL="755981" indent="-173034">
              <a:buFont typeface="Arial" pitchFamily="34" charset="0"/>
              <a:buChar char="•"/>
              <a:defRPr/>
            </a:lvl4pPr>
            <a:lvl5pPr marL="971976" indent="-188909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9F3A4CE2-CE14-4480-86F2-ADFDC8E46836}"/>
              </a:ext>
            </a:extLst>
          </p:cNvPr>
          <p:cNvSpPr/>
          <p:nvPr userDrawn="1"/>
        </p:nvSpPr>
        <p:spPr>
          <a:xfrm>
            <a:off x="412226" y="167211"/>
            <a:ext cx="1219773" cy="154261"/>
          </a:xfrm>
          <a:prstGeom prst="rect">
            <a:avLst/>
          </a:prstGeom>
          <a:solidFill>
            <a:srgbClr val="0068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9" y="4406906"/>
            <a:ext cx="856194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9" y="2906713"/>
            <a:ext cx="85619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8368" y="1592269"/>
            <a:ext cx="5513917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3" y="1592269"/>
            <a:ext cx="5473699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3493" y="1620000"/>
            <a:ext cx="6667547" cy="468932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8368" y="1620000"/>
            <a:ext cx="4142317" cy="4689320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5467" y="488951"/>
            <a:ext cx="91200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928805"/>
            <a:ext cx="73152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7" y="488951"/>
            <a:ext cx="91694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34433" y="1592264"/>
            <a:ext cx="5657851" cy="47894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94" y="1592264"/>
            <a:ext cx="5659967" cy="47894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336551" y="6489708"/>
            <a:ext cx="11379200" cy="2317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499988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10" y="6362611"/>
            <a:ext cx="12192000" cy="4856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3"/>
            <a:ext cx="12192000" cy="145175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8000" y="483541"/>
            <a:ext cx="88561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01" y="1620000"/>
            <a:ext cx="113754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 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" y="167739"/>
            <a:ext cx="12191997" cy="15284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" y="1449388"/>
            <a:ext cx="1219200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1" y="366713"/>
            <a:ext cx="12192000" cy="1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0" y="6362615"/>
            <a:ext cx="12191999" cy="1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336551" y="6489708"/>
            <a:ext cx="9601200" cy="231775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Fachbereich Elektrotechnik und Informationstechnik (etit) | Medizintechnik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| Prof. Dr.-Ing. Jürgen Adamy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F1467DA6-EC19-43C8-AD2B-D2D84D5FE4F2}"/>
              </a:ext>
            </a:extLst>
          </p:cNvPr>
          <p:cNvSpPr/>
          <p:nvPr userDrawn="1"/>
        </p:nvSpPr>
        <p:spPr>
          <a:xfrm>
            <a:off x="412226" y="-275"/>
            <a:ext cx="1219773" cy="167482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D6B39716-1FC9-43C8-814E-F702627EF5B3}"/>
              </a:ext>
            </a:extLst>
          </p:cNvPr>
          <p:cNvSpPr/>
          <p:nvPr userDrawn="1"/>
        </p:nvSpPr>
        <p:spPr>
          <a:xfrm>
            <a:off x="412226" y="385488"/>
            <a:ext cx="1219773" cy="1062315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pic>
        <p:nvPicPr>
          <p:cNvPr id="4" name="Picture 2" descr="Technische Universität Darmstadt - Wikipedia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1" y="499797"/>
            <a:ext cx="2033575" cy="7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46EDA119-2BDB-4035-81ED-EFE0A5A0C93E}"/>
              </a:ext>
            </a:extLst>
          </p:cNvPr>
          <p:cNvSpPr txBox="1"/>
          <p:nvPr userDrawn="1"/>
        </p:nvSpPr>
        <p:spPr>
          <a:xfrm>
            <a:off x="398586" y="129869"/>
            <a:ext cx="1313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Fachbereichsrat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C732CCD8-E0D6-48F9-8520-659462C21F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00" y="6288599"/>
            <a:ext cx="717511" cy="578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4" indent="-179384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None/>
        <a:defRPr sz="20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179384" indent="-177796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538149" indent="-187321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717533" indent="-173034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908028" indent="-188909" algn="l" rtl="0" eaLnBrk="1" fontAlgn="base" hangingPunct="1">
        <a:lnSpc>
          <a:spcPct val="130000"/>
        </a:lnSpc>
        <a:spcBef>
          <a:spcPts val="200"/>
        </a:spcBef>
        <a:spcAft>
          <a:spcPts val="231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1365217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05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594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782" indent="-18890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+496151162505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erzog@etit.tu-darmstadt.de" TargetMode="External"/><Relationship Id="rId5" Type="http://schemas.openxmlformats.org/officeDocument/2006/relationships/hyperlink" Target="tel:+4961511620241" TargetMode="External"/><Relationship Id="rId4" Type="http://schemas.openxmlformats.org/officeDocument/2006/relationships/hyperlink" Target="mailto:adamy@rmr.tu-darmstadt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5" b="29239"/>
          <a:stretch/>
        </p:blipFill>
        <p:spPr>
          <a:xfrm>
            <a:off x="0" y="2421000"/>
            <a:ext cx="12192000" cy="4437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3933000"/>
            <a:ext cx="12192000" cy="294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B0B3B8"/>
              </a:gs>
              <a:gs pos="27000">
                <a:srgbClr val="F6F7F7">
                  <a:alpha val="16000"/>
                </a:srgbClr>
              </a:gs>
              <a:gs pos="81000">
                <a:srgbClr val="EFEFE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89539" y="602949"/>
            <a:ext cx="8856156" cy="970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sz="1400" dirty="0">
                <a:solidFill>
                  <a:schemeClr val="bg1"/>
                </a:solidFill>
              </a:rPr>
              <a:t>Fachbereich 18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Elektrotechnik und Informationstechnik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The </a:t>
            </a:r>
            <a:r>
              <a:rPr lang="de-DE" sz="1400" dirty="0" err="1">
                <a:solidFill>
                  <a:schemeClr val="bg1"/>
                </a:solidFill>
              </a:rPr>
              <a:t>first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electrical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engineers</a:t>
            </a:r>
            <a:r>
              <a:rPr lang="de-DE" sz="14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732CCD8-E0D6-48F9-8520-659462C21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79" y="3645000"/>
            <a:ext cx="3835780" cy="3094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1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76000" y="493808"/>
            <a:ext cx="9000165" cy="838200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Kooperationen – Kooperation zwischen Sportwissenschaft und Mechatronik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7" y="1557000"/>
            <a:ext cx="6416123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8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B39EA8F-8BFA-4A84-B7BD-A3A6634439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5" b="29239"/>
          <a:stretch/>
        </p:blipFill>
        <p:spPr>
          <a:xfrm>
            <a:off x="0" y="1485000"/>
            <a:ext cx="12192000" cy="4879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404728-BB2F-46D8-B0A0-94D49ABD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Vielen Dank für Ihre Aufmerksamkeit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92705F88-4BED-4CAA-B40B-F8CDC5A47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b"/>
          <a:lstStyle/>
          <a:p>
            <a:endParaRPr lang="de-DE" b="1" dirty="0">
              <a:solidFill>
                <a:srgbClr val="0070C0"/>
              </a:solidFill>
            </a:endParaRPr>
          </a:p>
          <a:p>
            <a:endParaRPr lang="de-DE" b="1" dirty="0">
              <a:solidFill>
                <a:srgbClr val="0070C0"/>
              </a:solidFill>
            </a:endParaRPr>
          </a:p>
          <a:p>
            <a:endParaRPr lang="de-DE" b="1" dirty="0">
              <a:solidFill>
                <a:srgbClr val="0070C0"/>
              </a:solidFill>
            </a:endParaRPr>
          </a:p>
          <a:p>
            <a:endParaRPr lang="de-DE" b="1" dirty="0">
              <a:solidFill>
                <a:srgbClr val="0070C0"/>
              </a:solidFill>
            </a:endParaRPr>
          </a:p>
          <a:p>
            <a:endParaRPr lang="de-DE" b="1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</a:rPr>
              <a:t>Prof. Dr.-Ing. Jürgen Adamy</a:t>
            </a:r>
          </a:p>
          <a:p>
            <a:r>
              <a:rPr lang="de-DE" dirty="0"/>
              <a:t>Regelungsmethoden und Robotik; </a:t>
            </a:r>
            <a:r>
              <a:rPr lang="de-DE" dirty="0" err="1"/>
              <a:t>Studiengangssprecher</a:t>
            </a:r>
            <a:r>
              <a:rPr lang="de-DE" dirty="0"/>
              <a:t> Medizintechnik </a:t>
            </a:r>
          </a:p>
          <a:p>
            <a:r>
              <a:rPr lang="de-DE" dirty="0">
                <a:hlinkClick r:id="rId3" tooltip="Anrufen: +4961511625050"/>
              </a:rPr>
              <a:t>+49 6151 16-25050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+49 6151 16-25058</a:t>
            </a:r>
            <a:br>
              <a:rPr lang="de-DE" dirty="0"/>
            </a:br>
            <a:r>
              <a:rPr lang="de-DE" dirty="0" err="1">
                <a:hlinkClick r:id="rId4" tooltip="E-Mail an: adamy@rmr.tu-darmstadt.de"/>
              </a:rPr>
              <a:t>adamy@rmr.tu</a:t>
            </a:r>
            <a:r>
              <a:rPr lang="de-DE" dirty="0">
                <a:hlinkClick r:id="rId4" tooltip="E-Mail an: adamy@rmr.tu-darmstadt.de"/>
              </a:rPr>
              <a:t>-...</a:t>
            </a:r>
            <a:endParaRPr lang="de-DE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8BBD400-32C4-43D1-8B69-9113CD063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3" y="1197000"/>
            <a:ext cx="5473699" cy="4551381"/>
          </a:xfrm>
        </p:spPr>
        <p:txBody>
          <a:bodyPr anchor="b"/>
          <a:lstStyle/>
          <a:p>
            <a:r>
              <a:rPr lang="de-DE" b="1" dirty="0">
                <a:solidFill>
                  <a:srgbClr val="0070C0"/>
                </a:solidFill>
              </a:rPr>
              <a:t>Melanie Herzog M.A.</a:t>
            </a:r>
          </a:p>
          <a:p>
            <a:r>
              <a:rPr lang="de-DE" dirty="0"/>
              <a:t>Studienberatung Medizintechnik (MedTec)</a:t>
            </a:r>
          </a:p>
          <a:p>
            <a:r>
              <a:rPr lang="de-DE" dirty="0">
                <a:hlinkClick r:id="rId5" tooltip="Anrufen: +4961511620241"/>
              </a:rPr>
              <a:t>+49 6151 16-20241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+49 6151 16-20219</a:t>
            </a:r>
            <a:br>
              <a:rPr lang="de-DE" dirty="0"/>
            </a:br>
            <a:r>
              <a:rPr lang="de-DE" dirty="0" err="1">
                <a:hlinkClick r:id="rId6" tooltip="E-Mail an: herzog@etit.tu-darmstadt.de"/>
              </a:rPr>
              <a:t>herzog@etit.tu</a:t>
            </a:r>
            <a:r>
              <a:rPr lang="de-DE" dirty="0">
                <a:hlinkClick r:id="rId6" tooltip="E-Mail an: herzog@etit.tu-darmstadt.de"/>
              </a:rPr>
              <a:t>-...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82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RMU – eine strategische Allianz 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0077" r="12097" b="11558"/>
          <a:stretch/>
        </p:blipFill>
        <p:spPr>
          <a:xfrm>
            <a:off x="6384000" y="1557000"/>
            <a:ext cx="4984886" cy="46695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16000" y="2277000"/>
            <a:ext cx="3509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RMU in Zahlen</a:t>
            </a:r>
          </a:p>
        </p:txBody>
      </p:sp>
      <p:sp>
        <p:nvSpPr>
          <p:cNvPr id="7" name="Rechteck 6"/>
          <p:cNvSpPr/>
          <p:nvPr/>
        </p:nvSpPr>
        <p:spPr>
          <a:xfrm>
            <a:off x="1416000" y="3806767"/>
            <a:ext cx="26200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Potentiale in der </a:t>
            </a:r>
          </a:p>
          <a:p>
            <a:pPr marL="0" indent="0">
              <a:buNone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Rhein-Main-Region </a:t>
            </a:r>
          </a:p>
          <a:p>
            <a:pPr marL="0" indent="0">
              <a:buNone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entwickeln</a:t>
            </a:r>
          </a:p>
        </p:txBody>
      </p:sp>
    </p:spTree>
    <p:extLst>
      <p:ext uri="{BB962C8B-B14F-4D97-AF65-F5344CB8AC3E}">
        <p14:creationId xmlns:p14="http://schemas.microsoft.com/office/powerpoint/2010/main" val="318350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de-DE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Studienorte -</a:t>
            </a:r>
            <a:br>
              <a:rPr lang="de-DE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Expertise zweier renommierter Universitäten für sich nutzen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1706453"/>
            <a:ext cx="4507691" cy="445596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799856" y="2088598"/>
            <a:ext cx="1944216" cy="1656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124686" y="3934433"/>
            <a:ext cx="1944216" cy="1656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/>
          <p:cNvCxnSpPr>
            <a:stCxn id="4" idx="6"/>
          </p:cNvCxnSpPr>
          <p:nvPr/>
        </p:nvCxnSpPr>
        <p:spPr>
          <a:xfrm>
            <a:off x="6744072" y="2916690"/>
            <a:ext cx="16110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960097" y="4365104"/>
            <a:ext cx="17997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8888603" y="4180438"/>
            <a:ext cx="217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Tage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888602" y="2732024"/>
            <a:ext cx="174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Tag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5253288"/>
            <a:ext cx="1616822" cy="97009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837102" y="5300050"/>
            <a:ext cx="183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Abschluss beider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40081524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1651"/>
          <a:stretch/>
        </p:blipFill>
        <p:spPr>
          <a:xfrm>
            <a:off x="253061" y="1601080"/>
            <a:ext cx="3615201" cy="45639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Professuren in der Medizintechnik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8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de-DE" sz="4800" b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Professuren</a:t>
            </a:r>
          </a:p>
          <a:p>
            <a:r>
              <a:rPr lang="de-DE" sz="2800" b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W2 – berufen</a:t>
            </a:r>
          </a:p>
          <a:p>
            <a:r>
              <a:rPr lang="de-DE" sz="2800" b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W2 – Ausschreibung</a:t>
            </a:r>
          </a:p>
          <a:p>
            <a:r>
              <a:rPr lang="de-DE" sz="2800" b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W3 – in Berufung</a:t>
            </a:r>
          </a:p>
          <a:p>
            <a:r>
              <a:rPr lang="de-DE" sz="2800" b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Kooperationsprofessur mit GSI – in Berufung</a:t>
            </a:r>
          </a:p>
        </p:txBody>
      </p:sp>
    </p:spTree>
    <p:extLst>
      <p:ext uri="{BB962C8B-B14F-4D97-AF65-F5344CB8AC3E}">
        <p14:creationId xmlns:p14="http://schemas.microsoft.com/office/powerpoint/2010/main" val="199200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1E9147C-804F-478E-9FDA-FB7A143A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35" y="488951"/>
            <a:ext cx="8064165" cy="838200"/>
          </a:xfrm>
        </p:spPr>
        <p:txBody>
          <a:bodyPr/>
          <a:lstStyle/>
          <a:p>
            <a:r>
              <a:rPr lang="de-DE" sz="3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Studiengang Medizintechnik (B.Sc.)</a:t>
            </a:r>
          </a:p>
        </p:txBody>
      </p:sp>
      <p:graphicFrame>
        <p:nvGraphicFramePr>
          <p:cNvPr id="20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529759"/>
              </p:ext>
            </p:extLst>
          </p:nvPr>
        </p:nvGraphicFramePr>
        <p:xfrm>
          <a:off x="1632000" y="1472590"/>
          <a:ext cx="8566511" cy="4854815"/>
        </p:xfrm>
        <a:graphic>
          <a:graphicData uri="http://schemas.openxmlformats.org/drawingml/2006/table">
            <a:tbl>
              <a:tblPr firstRow="1" firstCol="1" bandRow="1"/>
              <a:tblGrid>
                <a:gridCol w="720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9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100" i="0" dirty="0">
                        <a:effectLst/>
                        <a:latin typeface="+mj-lt"/>
                        <a:ea typeface="FrontPag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2893" marR="428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00" y="1701000"/>
            <a:ext cx="6798647" cy="4460364"/>
          </a:xfrm>
          <a:prstGeom prst="rect">
            <a:avLst/>
          </a:prstGeom>
        </p:spPr>
      </p:pic>
      <p:sp>
        <p:nvSpPr>
          <p:cNvPr id="5" name="Textfeld 37">
            <a:extLst>
              <a:ext uri="{FF2B5EF4-FFF2-40B4-BE49-F238E27FC236}">
                <a16:creationId xmlns:a16="http://schemas.microsoft.com/office/drawing/2014/main" xmlns="" id="{47835E25-E3E7-479F-AC45-790333CE9DCE}"/>
              </a:ext>
            </a:extLst>
          </p:cNvPr>
          <p:cNvSpPr txBox="1">
            <a:spLocks/>
          </p:cNvSpPr>
          <p:nvPr/>
        </p:nvSpPr>
        <p:spPr bwMode="auto">
          <a:xfrm>
            <a:off x="7350646" y="2071998"/>
            <a:ext cx="4577354" cy="366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179996" indent="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179996" indent="251994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SzPct val="12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575986" indent="-21599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755981" indent="-173034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971976" indent="-188909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1365217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05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594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782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kern="120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Die ersten Studierenden des Bachelorstudiengangs Medizintechnik haben im Wintersemester 2018/19 das Studium begonnen. Das Studium zeichnet sich aus durch 80% ingenieurswissenschaftliche Inhalte, ergänzt um 20% humanmedizinischer Fächer mit einem engen Bezug zum Arbeitsalltag im Universitätsklinikum.</a:t>
            </a:r>
            <a:endParaRPr lang="de-DE" sz="900" b="0" kern="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1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1651"/>
          <a:stretch/>
        </p:blipFill>
        <p:spPr>
          <a:xfrm>
            <a:off x="253062" y="1601080"/>
            <a:ext cx="3682938" cy="46494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Studierendenzahlen B.Sc. Medizintechnik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6600" dirty="0">
                <a:solidFill>
                  <a:srgbClr val="0070C0"/>
                </a:solidFill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330</a:t>
            </a:r>
            <a:r>
              <a:rPr lang="de-DE" dirty="0"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 </a:t>
            </a:r>
            <a:r>
              <a:rPr lang="de-DE" b="0" dirty="0"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immatrikulierte Studierende in 3 Kohorten</a:t>
            </a:r>
          </a:p>
          <a:p>
            <a:pPr algn="ctr"/>
            <a:r>
              <a:rPr lang="de-DE" sz="3200" b="0" dirty="0">
                <a:solidFill>
                  <a:srgbClr val="0070C0"/>
                </a:solidFill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129</a:t>
            </a:r>
            <a:r>
              <a:rPr lang="de-DE" b="0" dirty="0"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 Studierende im ersten Fachsemester</a:t>
            </a:r>
          </a:p>
          <a:p>
            <a:pPr algn="ctr"/>
            <a:r>
              <a:rPr lang="de-DE" sz="3200" b="0" dirty="0">
                <a:solidFill>
                  <a:srgbClr val="0070C0"/>
                </a:solidFill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65</a:t>
            </a:r>
            <a:r>
              <a:rPr lang="de-DE" b="0" dirty="0"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 Studierende im dritten Fachsemester</a:t>
            </a:r>
          </a:p>
          <a:p>
            <a:pPr algn="ctr"/>
            <a:r>
              <a:rPr lang="de-DE" sz="3600" b="0" dirty="0">
                <a:solidFill>
                  <a:srgbClr val="0070C0"/>
                </a:solidFill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136</a:t>
            </a:r>
            <a:r>
              <a:rPr lang="de-DE" b="0" dirty="0">
                <a:latin typeface="Calibri Light" panose="020F0302020204030204" pitchFamily="34" charset="0"/>
                <a:ea typeface="Stafford" panose="00000400000000000000" pitchFamily="2" charset="0"/>
                <a:cs typeface="Calibri Light" panose="020F0302020204030204" pitchFamily="34" charset="0"/>
              </a:rPr>
              <a:t> Studierende im fünften Fachsemester</a:t>
            </a:r>
          </a:p>
        </p:txBody>
      </p:sp>
    </p:spTree>
    <p:extLst>
      <p:ext uri="{BB962C8B-B14F-4D97-AF65-F5344CB8AC3E}">
        <p14:creationId xmlns:p14="http://schemas.microsoft.com/office/powerpoint/2010/main" val="196584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Masterstudiengang Medizintechnik – Start WS 21/22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half" idx="2"/>
          </p:nvPr>
        </p:nvSpPr>
        <p:spPr>
          <a:xfrm>
            <a:off x="6381753" y="1901619"/>
            <a:ext cx="5473699" cy="383138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Größtmögliche Wahlfreiheit für die Studierenden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Breites fachliches/technisches Angebot durch Lehrimporte u.a. aus acht weiteren Fachbereich der TU Darmstadt (z.B. Informatik, Materialwissenschaft, Wirtschaftswissenschaft)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Praxisnahes Angebot in der Medizin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197B195B-B36E-4500-AACD-6D609294D3EA}"/>
              </a:ext>
            </a:extLst>
          </p:cNvPr>
          <p:cNvGrpSpPr/>
          <p:nvPr/>
        </p:nvGrpSpPr>
        <p:grpSpPr>
          <a:xfrm>
            <a:off x="408000" y="1731640"/>
            <a:ext cx="5816959" cy="4171337"/>
            <a:chOff x="614687" y="1491630"/>
            <a:chExt cx="5613497" cy="2733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xmlns="" id="{31124826-D1BF-4961-B016-00E34B25630A}"/>
                </a:ext>
              </a:extLst>
            </p:cNvPr>
            <p:cNvSpPr/>
            <p:nvPr/>
          </p:nvSpPr>
          <p:spPr>
            <a:xfrm>
              <a:off x="1333202" y="1491630"/>
              <a:ext cx="4176464" cy="273325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900" dirty="0">
                  <a:solidFill>
                    <a:schemeClr val="bg2"/>
                  </a:solidFill>
                </a:rPr>
                <a:t>2. bis 3. Sem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xmlns="" id="{F9E1B276-8189-4771-BD84-E4325A776BC2}"/>
                </a:ext>
              </a:extLst>
            </p:cNvPr>
            <p:cNvSpPr/>
            <p:nvPr/>
          </p:nvSpPr>
          <p:spPr>
            <a:xfrm>
              <a:off x="5509666" y="1491630"/>
              <a:ext cx="716956" cy="273325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b"/>
            <a:lstStyle/>
            <a:p>
              <a:pPr algn="ctr"/>
              <a:r>
                <a:rPr lang="de-DE" sz="900" dirty="0">
                  <a:solidFill>
                    <a:schemeClr val="bg2"/>
                  </a:solidFill>
                </a:rPr>
                <a:t>4. Sem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xmlns="" id="{E13FB182-E564-4B9F-89B7-C2445B1E3BDB}"/>
                </a:ext>
              </a:extLst>
            </p:cNvPr>
            <p:cNvSpPr/>
            <p:nvPr/>
          </p:nvSpPr>
          <p:spPr>
            <a:xfrm>
              <a:off x="614687" y="1491631"/>
              <a:ext cx="718517" cy="273325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b"/>
            <a:lstStyle/>
            <a:p>
              <a:pPr algn="ctr"/>
              <a:r>
                <a:rPr lang="de-DE" sz="900" dirty="0">
                  <a:solidFill>
                    <a:schemeClr val="bg2"/>
                  </a:solidFill>
                </a:rPr>
                <a:t>1. Sem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xmlns="" id="{ABFFC11A-E0E3-477F-BD6A-76689E34DE41}"/>
                </a:ext>
              </a:extLst>
            </p:cNvPr>
            <p:cNvSpPr/>
            <p:nvPr/>
          </p:nvSpPr>
          <p:spPr>
            <a:xfrm>
              <a:off x="5509666" y="1491630"/>
              <a:ext cx="718518" cy="2356442"/>
            </a:xfrm>
            <a:prstGeom prst="rect">
              <a:avLst/>
            </a:prstGeom>
            <a:solidFill>
              <a:srgbClr val="006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200" b="1" dirty="0"/>
                <a:t>Masterthesis (30 CP)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xmlns="" id="{B9649619-E45E-4F39-9170-1EC0A1A6C704}"/>
                </a:ext>
              </a:extLst>
            </p:cNvPr>
            <p:cNvSpPr/>
            <p:nvPr/>
          </p:nvSpPr>
          <p:spPr>
            <a:xfrm>
              <a:off x="614687" y="2285460"/>
              <a:ext cx="716953" cy="156261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200" b="1" dirty="0"/>
                <a:t>Pflichtbereich </a:t>
              </a:r>
            </a:p>
            <a:p>
              <a:pPr algn="ctr"/>
              <a:r>
                <a:rPr lang="de-DE" sz="1200" b="1" dirty="0"/>
                <a:t>(3 CP)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35DE5FD2-7335-4E09-8ABB-5A9F3B779D07}"/>
                </a:ext>
              </a:extLst>
            </p:cNvPr>
            <p:cNvSpPr/>
            <p:nvPr/>
          </p:nvSpPr>
          <p:spPr>
            <a:xfrm>
              <a:off x="614687" y="1494682"/>
              <a:ext cx="4891855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Wahlpflichtbereich Technik (mind. 16 CP)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xmlns="" id="{907EEBC5-BC78-48AD-AAE1-48A15813A7A5}"/>
                </a:ext>
              </a:extLst>
            </p:cNvPr>
            <p:cNvSpPr/>
            <p:nvPr/>
          </p:nvSpPr>
          <p:spPr>
            <a:xfrm>
              <a:off x="614687" y="1854721"/>
              <a:ext cx="4894979" cy="360040"/>
            </a:xfrm>
            <a:prstGeom prst="rect">
              <a:avLst/>
            </a:prstGeom>
            <a:solidFill>
              <a:srgbClr val="F5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Wahlpflichtbereich Medizin (mind. 12 CP)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F96226B9-18D2-4F5E-8C14-BACBA282D6F0}"/>
                </a:ext>
              </a:extLst>
            </p:cNvPr>
            <p:cNvSpPr/>
            <p:nvPr/>
          </p:nvSpPr>
          <p:spPr>
            <a:xfrm>
              <a:off x="1331640" y="3488032"/>
              <a:ext cx="417802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Studium Generale (6 CP)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xmlns="" id="{686AB212-3995-4EE1-9B40-CF4E952B3DE8}"/>
                </a:ext>
              </a:extLst>
            </p:cNvPr>
            <p:cNvSpPr/>
            <p:nvPr/>
          </p:nvSpPr>
          <p:spPr>
            <a:xfrm>
              <a:off x="1333202" y="2285461"/>
              <a:ext cx="4176464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/>
                <a:t>Wahlpflichtbereich Schwerpunkte (25-53 CP)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xmlns="" id="{371DD746-16F5-4291-9686-422BA7CACF76}"/>
                </a:ext>
              </a:extLst>
            </p:cNvPr>
            <p:cNvSpPr/>
            <p:nvPr/>
          </p:nvSpPr>
          <p:spPr>
            <a:xfrm>
              <a:off x="1333202" y="2889404"/>
              <a:ext cx="4176464" cy="3600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Wahlbereich Ergänzungen (0-24 CP)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04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Kooperationen - Kooperation mit dem HIT in Heidelberg (Schwerionenbeschleuniger)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0" y="1557000"/>
            <a:ext cx="6633212" cy="4689475"/>
          </a:xfrm>
        </p:spPr>
      </p:pic>
    </p:spTree>
    <p:extLst>
      <p:ext uri="{BB962C8B-B14F-4D97-AF65-F5344CB8AC3E}">
        <p14:creationId xmlns:p14="http://schemas.microsoft.com/office/powerpoint/2010/main" val="285183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Kooperationen – Dual-Mode Mikrowellen-Applikator zur </a:t>
            </a:r>
            <a:br>
              <a:rPr lang="de-D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Tumor-Detektion und Ablation, MRT-kompatibel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xmlns="" id="{57DCC965-AFF5-654A-99AD-A573E7500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31" y="1557000"/>
            <a:ext cx="448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332CD129-217C-E449-B006-BCA996CC216E}"/>
              </a:ext>
            </a:extLst>
          </p:cNvPr>
          <p:cNvGrpSpPr/>
          <p:nvPr/>
        </p:nvGrpSpPr>
        <p:grpSpPr>
          <a:xfrm>
            <a:off x="3288000" y="3069000"/>
            <a:ext cx="2952000" cy="2011141"/>
            <a:chOff x="2504852" y="2662312"/>
            <a:chExt cx="2471133" cy="2152909"/>
          </a:xfrm>
        </p:grpSpPr>
        <p:pic>
          <p:nvPicPr>
            <p:cNvPr id="6" name="Picture 4" descr="http://www.strykerinterventionalspecialists.com/uploads/2/5/3/4/25340249/6344254_orig.png">
              <a:extLst>
                <a:ext uri="{FF2B5EF4-FFF2-40B4-BE49-F238E27FC236}">
                  <a16:creationId xmlns:a16="http://schemas.microsoft.com/office/drawing/2014/main" xmlns="" id="{665145A0-C05B-C247-B72A-1298BFA1E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63"/>
            <a:stretch/>
          </p:blipFill>
          <p:spPr bwMode="auto">
            <a:xfrm>
              <a:off x="2504852" y="2662312"/>
              <a:ext cx="2398016" cy="215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xmlns="" id="{49FA9C02-9AFF-3746-95DF-63FE78A6C763}"/>
                </a:ext>
              </a:extLst>
            </p:cNvPr>
            <p:cNvSpPr txBox="1"/>
            <p:nvPr/>
          </p:nvSpPr>
          <p:spPr>
            <a:xfrm>
              <a:off x="3415263" y="2698418"/>
              <a:ext cx="1560722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600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Nadelförmiger Applikator</a:t>
              </a:r>
            </a:p>
          </p:txBody>
        </p:sp>
      </p:grpSp>
      <p:pic>
        <p:nvPicPr>
          <p:cNvPr id="8" name="Picture 7" descr="Sendungslogo">
            <a:extLst>
              <a:ext uri="{FF2B5EF4-FFF2-40B4-BE49-F238E27FC236}">
                <a16:creationId xmlns:a16="http://schemas.microsoft.com/office/drawing/2014/main" xmlns="" id="{E5410FAB-67EE-D248-A562-B14FF6C3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2" y="4407098"/>
            <a:ext cx="1504982" cy="45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B0534E80-1754-DE45-92A6-82C2F527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0" y="4407098"/>
            <a:ext cx="9593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de-DE" altLang="de-DE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endParaRPr lang="de-DE" alt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F390D269-B9F8-FC4D-BEF9-2273AF2A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54" y="4899540"/>
            <a:ext cx="29170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Heilung durch Mikrowellen?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67F70056-B489-9043-BD10-2DED5C28821A}"/>
              </a:ext>
            </a:extLst>
          </p:cNvPr>
          <p:cNvSpPr txBox="1"/>
          <p:nvPr/>
        </p:nvSpPr>
        <p:spPr>
          <a:xfrm>
            <a:off x="6960000" y="1584500"/>
            <a:ext cx="452615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Minimal-invasiver Eingriff: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>
              <a:cs typeface="Arial" panose="020B0604020202020204" pitchFamily="34" charset="0"/>
            </a:endParaRPr>
          </a:p>
          <a:p>
            <a:pPr marL="180000" indent="-1800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Thermische Zerstörung des Leber- Tumors durch Mikrowellenablation </a:t>
            </a:r>
          </a:p>
          <a:p>
            <a:pPr marL="180000" indent="-1800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Tumor-Detektion und Positionierung durch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Mikrowellensensorik</a:t>
            </a:r>
            <a:endParaRPr lang="de-D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0000" indent="-1800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Behandlungsmonitoring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während der Ablation komplementär zum MRT</a:t>
            </a:r>
          </a:p>
          <a:p>
            <a:pPr marL="180000" indent="-1800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Kooperationsprojekte JA921/52-1 und JA921/52-2 im Rahmen des DFG Schwerpunktprogramms 1857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A982901C-26D0-704A-BB24-5532107D871E}"/>
              </a:ext>
            </a:extLst>
          </p:cNvPr>
          <p:cNvSpPr/>
          <p:nvPr/>
        </p:nvSpPr>
        <p:spPr>
          <a:xfrm>
            <a:off x="154954" y="5707131"/>
            <a:ext cx="1162904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Prof. Vogl, Direktor des Instituts für Diagnostische und </a:t>
            </a:r>
            <a:r>
              <a:rPr lang="de-DE" sz="14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Interventionelle</a:t>
            </a:r>
            <a:r>
              <a:rPr lang="de-DE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Radiologie des Klinikums der Johann-Wolfgang Goethe Universität </a:t>
            </a:r>
          </a:p>
          <a:p>
            <a:pPr>
              <a:spcAft>
                <a:spcPts val="300"/>
              </a:spcAft>
            </a:pPr>
            <a:r>
              <a:rPr lang="de-D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Prof. </a:t>
            </a:r>
            <a:r>
              <a:rPr lang="de-D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Jakoby</a:t>
            </a:r>
            <a:r>
              <a:rPr lang="de-D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Geschäftsführender Direktor des Instituts für Mikrowellentechnik und </a:t>
            </a:r>
            <a:r>
              <a:rPr lang="de-D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Photonik</a:t>
            </a:r>
            <a:r>
              <a:rPr lang="de-D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der TU Darmstadt</a:t>
            </a:r>
          </a:p>
        </p:txBody>
      </p:sp>
    </p:spTree>
    <p:extLst>
      <p:ext uri="{BB962C8B-B14F-4D97-AF65-F5344CB8AC3E}">
        <p14:creationId xmlns:p14="http://schemas.microsoft.com/office/powerpoint/2010/main" val="1569406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350</Words>
  <Application>Microsoft Office PowerPoint</Application>
  <PresentationFormat>Benutzerdefiniert</PresentationFormat>
  <Paragraphs>76</Paragraphs>
  <Slides>11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Präsentationsvorlage_BWL9</vt:lpstr>
      <vt:lpstr>Fachbereich 18 Elektrotechnik und Informationstechnik The first electrical engineers…</vt:lpstr>
      <vt:lpstr>RMU – eine strategische Allianz </vt:lpstr>
      <vt:lpstr>Studienorte - Die Expertise zweier renommierter Universitäten für sich nutzen</vt:lpstr>
      <vt:lpstr>Professuren in der Medizintechnik</vt:lpstr>
      <vt:lpstr>Studiengang Medizintechnik (B.Sc.)</vt:lpstr>
      <vt:lpstr>Studierendenzahlen B.Sc. Medizintechnik</vt:lpstr>
      <vt:lpstr>Masterstudiengang Medizintechnik – Start WS 21/22</vt:lpstr>
      <vt:lpstr>Kooperationen - Kooperation mit dem HIT in Heidelberg (Schwerionenbeschleuniger)</vt:lpstr>
      <vt:lpstr>Kooperationen – Dual-Mode Mikrowellen-Applikator zur  Tumor-Detektion und Ablation, MRT-kompatibel</vt:lpstr>
      <vt:lpstr>Kooperationen – Kooperation zwischen Sportwissenschaft und Mechatronik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Timo Blessing</dc:creator>
  <cp:lastModifiedBy>Grubauer, Dr. Franz</cp:lastModifiedBy>
  <cp:revision>886</cp:revision>
  <cp:lastPrinted>2019-10-15T16:12:48Z</cp:lastPrinted>
  <dcterms:created xsi:type="dcterms:W3CDTF">2009-12-23T09:42:49Z</dcterms:created>
  <dcterms:modified xsi:type="dcterms:W3CDTF">2020-11-17T07:02:07Z</dcterms:modified>
</cp:coreProperties>
</file>